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258" r:id="rId3"/>
    <p:sldId id="259" r:id="rId4"/>
    <p:sldId id="276" r:id="rId5"/>
    <p:sldId id="260" r:id="rId6"/>
    <p:sldId id="269" r:id="rId7"/>
    <p:sldId id="273" r:id="rId8"/>
    <p:sldId id="270" r:id="rId9"/>
    <p:sldId id="272" r:id="rId10"/>
    <p:sldId id="271" r:id="rId11"/>
    <p:sldId id="274" r:id="rId12"/>
    <p:sldId id="275" r:id="rId13"/>
    <p:sldId id="277" r:id="rId14"/>
    <p:sldId id="278" r:id="rId15"/>
    <p:sldId id="294" r:id="rId16"/>
    <p:sldId id="295" r:id="rId17"/>
    <p:sldId id="293" r:id="rId18"/>
    <p:sldId id="262" r:id="rId19"/>
    <p:sldId id="263" r:id="rId20"/>
    <p:sldId id="264" r:id="rId21"/>
    <p:sldId id="265" r:id="rId22"/>
    <p:sldId id="266" r:id="rId23"/>
    <p:sldId id="280" r:id="rId24"/>
    <p:sldId id="292" r:id="rId25"/>
    <p:sldId id="281" r:id="rId26"/>
    <p:sldId id="282" r:id="rId27"/>
    <p:sldId id="283" r:id="rId28"/>
    <p:sldId id="284" r:id="rId29"/>
    <p:sldId id="285" r:id="rId30"/>
    <p:sldId id="286" r:id="rId31"/>
    <p:sldId id="26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38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33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05AFB0-BBB4-49F1-8CC8-6E5FE5B7341B}" type="datetimeFigureOut">
              <a:rPr lang="en-US" smtClean="0"/>
              <a:t>11/14/25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92812-88B3-4F5E-8F73-61D5E10693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629" y="153472"/>
            <a:ext cx="617113" cy="61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9F9C0CA5-0AC2-4B3C-2C90-25910BDC55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17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6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45.png"/><Relationship Id="rId5" Type="http://schemas.openxmlformats.org/officeDocument/2006/relationships/image" Target="../media/image38.png"/><Relationship Id="rId10" Type="http://schemas.openxmlformats.org/officeDocument/2006/relationships/image" Target="../media/image44.png"/><Relationship Id="rId4" Type="http://schemas.openxmlformats.org/officeDocument/2006/relationships/image" Target="../media/image37.pn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3.png"/><Relationship Id="rId7" Type="http://schemas.openxmlformats.org/officeDocument/2006/relationships/image" Target="../media/image5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asino Parties &amp; Events: Washington, D.C. | Virginia | Maryl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3052"/>
            <a:ext cx="12192000" cy="814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05703"/>
            <a:ext cx="12192000" cy="2015218"/>
          </a:xfrm>
        </p:spPr>
        <p:txBody>
          <a:bodyPr/>
          <a:lstStyle/>
          <a:p>
            <a:pPr algn="ctr"/>
            <a:r>
              <a:rPr lang="en-US" dirty="0"/>
              <a:t>Monte Carlo Methods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0" y="5434017"/>
            <a:ext cx="12192000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CS@THU</a:t>
            </a:r>
          </a:p>
        </p:txBody>
      </p:sp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  <a:p>
            <a:pPr lvl="1"/>
            <a:r>
              <a:rPr lang="en-US" dirty="0"/>
              <a:t>Model-free</a:t>
            </a:r>
          </a:p>
          <a:p>
            <a:pPr lvl="1"/>
            <a:r>
              <a:rPr lang="en-US" dirty="0"/>
              <a:t>Evaluation of one state is independent from evaluation on other states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Dynamic programming</a:t>
            </a:r>
          </a:p>
          <a:p>
            <a:pPr lvl="1"/>
            <a:r>
              <a:rPr lang="en-US" dirty="0"/>
              <a:t>Model-based</a:t>
            </a:r>
          </a:p>
          <a:p>
            <a:pPr lvl="1"/>
            <a:r>
              <a:rPr lang="en-US" dirty="0"/>
              <a:t>Evaluation of states depends on each other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006" y="3672349"/>
            <a:ext cx="4277933" cy="22900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197" y="3509119"/>
            <a:ext cx="4226118" cy="252252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86865" y="6106078"/>
            <a:ext cx="4316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Figure credit: David Silver, “Model-Free Prediction”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0BDB03-F113-E88D-293F-B84289413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3AE2A-6C85-FFDA-F1EA-FE2EF16A5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001130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value function for control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policy improvement, state value function alone is insufficient</a:t>
            </a:r>
          </a:p>
          <a:p>
            <a:pPr lvl="1"/>
            <a:r>
              <a:rPr lang="en-US" dirty="0"/>
              <a:t>Recall in dynamic programming, we need reward of each action and value of next state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grpSp>
        <p:nvGrpSpPr>
          <p:cNvPr id="83" name="Group 82"/>
          <p:cNvGrpSpPr/>
          <p:nvPr/>
        </p:nvGrpSpPr>
        <p:grpSpPr>
          <a:xfrm>
            <a:off x="2338702" y="3124156"/>
            <a:ext cx="6787750" cy="3057947"/>
            <a:chOff x="5022908" y="3286388"/>
            <a:chExt cx="6787750" cy="3057947"/>
          </a:xfrm>
        </p:grpSpPr>
        <p:grpSp>
          <p:nvGrpSpPr>
            <p:cNvPr id="41" name="Group 40"/>
            <p:cNvGrpSpPr/>
            <p:nvPr/>
          </p:nvGrpSpPr>
          <p:grpSpPr>
            <a:xfrm>
              <a:off x="6318150" y="3482963"/>
              <a:ext cx="5184778" cy="2462990"/>
              <a:chOff x="3528811" y="3159987"/>
              <a:chExt cx="5184778" cy="246299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4383110" y="3554569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b</a:t>
                </a:r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5482272" y="3576222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</a:t>
                </a:r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3528811" y="4237149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a</a:t>
                </a:r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6116392" y="5009883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e</a:t>
                </a:r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4717961" y="5065690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</a:t>
                </a: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7915142" y="4572000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f</a:t>
                </a:r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6872860" y="3286393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g</a:t>
                </a:r>
              </a:p>
            </p:txBody>
          </p:sp>
          <p:cxnSp>
            <p:nvCxnSpPr>
              <p:cNvPr id="49" name="Straight Arrow Connector 48"/>
              <p:cNvCxnSpPr>
                <a:stCxn id="44" idx="7"/>
                <a:endCxn id="42" idx="3"/>
              </p:cNvCxnSpPr>
              <p:nvPr/>
            </p:nvCxnSpPr>
            <p:spPr>
              <a:xfrm flipV="1">
                <a:off x="3814624" y="3840382"/>
                <a:ext cx="617524" cy="445805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>
                <a:stCxn id="44" idx="5"/>
                <a:endCxn id="46" idx="1"/>
              </p:cNvCxnSpPr>
              <p:nvPr/>
            </p:nvCxnSpPr>
            <p:spPr>
              <a:xfrm>
                <a:off x="3814624" y="4522962"/>
                <a:ext cx="952375" cy="591766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>
                <a:stCxn id="42" idx="6"/>
                <a:endCxn id="43" idx="2"/>
              </p:cNvCxnSpPr>
              <p:nvPr/>
            </p:nvCxnSpPr>
            <p:spPr>
              <a:xfrm>
                <a:off x="4717961" y="3721995"/>
                <a:ext cx="764311" cy="2165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>
                <a:stCxn id="47" idx="1"/>
                <a:endCxn id="48" idx="4"/>
              </p:cNvCxnSpPr>
              <p:nvPr/>
            </p:nvCxnSpPr>
            <p:spPr>
              <a:xfrm flipH="1" flipV="1">
                <a:off x="7040286" y="3621244"/>
                <a:ext cx="923894" cy="99979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>
                <a:stCxn id="43" idx="6"/>
                <a:endCxn id="48" idx="2"/>
              </p:cNvCxnSpPr>
              <p:nvPr/>
            </p:nvCxnSpPr>
            <p:spPr>
              <a:xfrm flipV="1">
                <a:off x="5817123" y="3453819"/>
                <a:ext cx="1055737" cy="289829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>
                <a:stCxn id="46" idx="6"/>
                <a:endCxn id="45" idx="2"/>
              </p:cNvCxnSpPr>
              <p:nvPr/>
            </p:nvCxnSpPr>
            <p:spPr>
              <a:xfrm flipV="1">
                <a:off x="5052812" y="5177309"/>
                <a:ext cx="1063580" cy="55807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>
                <a:stCxn id="45" idx="6"/>
                <a:endCxn id="47" idx="2"/>
              </p:cNvCxnSpPr>
              <p:nvPr/>
            </p:nvCxnSpPr>
            <p:spPr>
              <a:xfrm flipV="1">
                <a:off x="6451243" y="4739426"/>
                <a:ext cx="1463899" cy="43788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>
                <a:stCxn id="46" idx="7"/>
                <a:endCxn id="43" idx="3"/>
              </p:cNvCxnSpPr>
              <p:nvPr/>
            </p:nvCxnSpPr>
            <p:spPr>
              <a:xfrm flipV="1">
                <a:off x="5003774" y="3862035"/>
                <a:ext cx="527536" cy="1252693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Oval 56"/>
              <p:cNvSpPr/>
              <p:nvPr/>
            </p:nvSpPr>
            <p:spPr>
              <a:xfrm>
                <a:off x="8024199" y="3393865"/>
                <a:ext cx="334851" cy="33485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t</a:t>
                </a:r>
              </a:p>
            </p:txBody>
          </p:sp>
          <p:cxnSp>
            <p:nvCxnSpPr>
              <p:cNvPr id="58" name="Straight Arrow Connector 57"/>
              <p:cNvCxnSpPr>
                <a:stCxn id="47" idx="0"/>
                <a:endCxn id="57" idx="4"/>
              </p:cNvCxnSpPr>
              <p:nvPr/>
            </p:nvCxnSpPr>
            <p:spPr>
              <a:xfrm flipV="1">
                <a:off x="8082568" y="3728716"/>
                <a:ext cx="109057" cy="84328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>
                <a:stCxn id="48" idx="6"/>
                <a:endCxn id="57" idx="2"/>
              </p:cNvCxnSpPr>
              <p:nvPr/>
            </p:nvCxnSpPr>
            <p:spPr>
              <a:xfrm>
                <a:off x="7207711" y="3453819"/>
                <a:ext cx="816488" cy="10747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Box 59"/>
              <p:cNvSpPr txBox="1"/>
              <p:nvPr/>
            </p:nvSpPr>
            <p:spPr>
              <a:xfrm>
                <a:off x="3790681" y="3743648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3950060" y="478657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4926003" y="3344653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4954094" y="420266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5441158" y="5253645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3</a:t>
                </a: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7146702" y="5017561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5</a:t>
                </a: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6169722" y="328110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7131677" y="4017933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4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8198434" y="396984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7542562" y="3159987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2</a:t>
                </a:r>
              </a:p>
            </p:txBody>
          </p:sp>
          <p:cxnSp>
            <p:nvCxnSpPr>
              <p:cNvPr id="70" name="Straight Arrow Connector 69"/>
              <p:cNvCxnSpPr>
                <a:stCxn id="46" idx="7"/>
                <a:endCxn id="48" idx="3"/>
              </p:cNvCxnSpPr>
              <p:nvPr/>
            </p:nvCxnSpPr>
            <p:spPr>
              <a:xfrm flipV="1">
                <a:off x="5003774" y="3572206"/>
                <a:ext cx="1918124" cy="154252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TextBox 70"/>
              <p:cNvSpPr txBox="1"/>
              <p:nvPr/>
            </p:nvSpPr>
            <p:spPr>
              <a:xfrm>
                <a:off x="6116392" y="4145858"/>
                <a:ext cx="5151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9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10467362" y="5274578"/>
                  <a:ext cx="111235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7362" y="5274578"/>
                  <a:ext cx="1112356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747" t="-4444" r="-4396" b="-3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/>
                <p:cNvSpPr txBox="1"/>
                <p:nvPr/>
              </p:nvSpPr>
              <p:spPr>
                <a:xfrm>
                  <a:off x="10907783" y="3412223"/>
                  <a:ext cx="90287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07783" y="3412223"/>
                  <a:ext cx="902875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3378" r="-6081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TextBox 73"/>
                <p:cNvSpPr txBox="1"/>
                <p:nvPr/>
              </p:nvSpPr>
              <p:spPr>
                <a:xfrm>
                  <a:off x="9209013" y="3286388"/>
                  <a:ext cx="112402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=−2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4" name="TextBox 7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09013" y="3286388"/>
                  <a:ext cx="1124026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2703" r="-4324" b="-2391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/>
                <p:cNvSpPr txBox="1"/>
                <p:nvPr/>
              </p:nvSpPr>
              <p:spPr>
                <a:xfrm>
                  <a:off x="8579839" y="5706611"/>
                  <a:ext cx="109786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=−7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79839" y="5706611"/>
                  <a:ext cx="1097865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2778" r="-5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/>
                <p:cNvSpPr txBox="1"/>
                <p:nvPr/>
              </p:nvSpPr>
              <p:spPr>
                <a:xfrm>
                  <a:off x="7900330" y="3567420"/>
                  <a:ext cx="111934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=−4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0330" y="3567420"/>
                  <a:ext cx="1119345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732" r="-4918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7094987" y="5756945"/>
                  <a:ext cx="109209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=−8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4987" y="5756945"/>
                  <a:ext cx="109209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793" r="-4469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5144546" y="4624431"/>
                  <a:ext cx="111286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=−9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44546" y="4624431"/>
                  <a:ext cx="1112869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747" r="-4945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7036263" y="4246929"/>
                  <a:ext cx="1109086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=−5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6263" y="4246929"/>
                  <a:ext cx="1109086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747" r="-4945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5022908" y="4943213"/>
                  <a:ext cx="12441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=→</m:t>
                        </m:r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2908" y="4943213"/>
                  <a:ext cx="1244187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2451" r="-3922" b="-65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TextBox 80"/>
                <p:cNvSpPr txBox="1"/>
                <p:nvPr/>
              </p:nvSpPr>
              <p:spPr>
                <a:xfrm>
                  <a:off x="6985932" y="6067336"/>
                  <a:ext cx="12441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=→</m:t>
                        </m:r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81" name="TextBox 8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85932" y="6067336"/>
                  <a:ext cx="1244187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1961" r="-3431" b="-88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TextBox 81"/>
                <p:cNvSpPr txBox="1"/>
                <p:nvPr/>
              </p:nvSpPr>
              <p:spPr>
                <a:xfrm>
                  <a:off x="10354112" y="5626913"/>
                  <a:ext cx="124418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d>
                          <m:dPr>
                            <m:ctrlP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=→</m:t>
                        </m:r>
                        <m:r>
                          <a:rPr lang="en-US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82" name="TextBox 8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4112" y="5626913"/>
                  <a:ext cx="1244187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980" t="-2174" r="-1961" b="-3260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101620-6FFA-4B09-F132-A62629168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C49A45-7AEF-434F-DA53-D2EB3D641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17B3B5-7D37-42B8-577F-5BB610E2215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1085" t="55731" r="13266"/>
          <a:stretch>
            <a:fillRect/>
          </a:stretch>
        </p:blipFill>
        <p:spPr>
          <a:xfrm>
            <a:off x="3314156" y="3093342"/>
            <a:ext cx="5814738" cy="120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0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State-a</a:t>
            </a:r>
            <a:r>
              <a:rPr lang="en-US" dirty="0"/>
              <a:t>ction value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gets complicated when using Monte Carlo methods</a:t>
            </a:r>
          </a:p>
          <a:p>
            <a:pPr lvl="1"/>
            <a:r>
              <a:rPr lang="en-US" dirty="0"/>
              <a:t>Sample episodes for each state-action pairs</a:t>
            </a:r>
          </a:p>
          <a:p>
            <a:pPr lvl="1"/>
            <a:r>
              <a:rPr lang="en-US" dirty="0"/>
              <a:t>As estimates are independent from each other, if one pair is never visited before, its estimate will never be updated</a:t>
            </a:r>
          </a:p>
          <a:p>
            <a:pPr lvl="2"/>
            <a:r>
              <a:rPr lang="en-US" dirty="0"/>
              <a:t>Exploration matters! </a:t>
            </a:r>
          </a:p>
          <a:p>
            <a:pPr lvl="1"/>
            <a:r>
              <a:rPr lang="en-US" dirty="0"/>
              <a:t>On-policy methods</a:t>
            </a:r>
          </a:p>
          <a:p>
            <a:pPr lvl="1"/>
            <a:r>
              <a:rPr lang="en-US" dirty="0"/>
              <a:t>Off-policy methods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247535" y="3362631"/>
            <a:ext cx="4119717" cy="369332"/>
            <a:chOff x="4247535" y="3362631"/>
            <a:chExt cx="4119717" cy="369332"/>
          </a:xfrm>
        </p:grpSpPr>
        <p:sp>
          <p:nvSpPr>
            <p:cNvPr id="7" name="TextBox 6"/>
            <p:cNvSpPr txBox="1"/>
            <p:nvPr/>
          </p:nvSpPr>
          <p:spPr>
            <a:xfrm>
              <a:off x="4734232" y="3362631"/>
              <a:ext cx="3633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What we learnt in bandits applies! </a:t>
              </a:r>
            </a:p>
          </p:txBody>
        </p:sp>
        <p:cxnSp>
          <p:nvCxnSpPr>
            <p:cNvPr id="9" name="Straight Arrow Connector 8"/>
            <p:cNvCxnSpPr>
              <a:stCxn id="7" idx="1"/>
            </p:cNvCxnSpPr>
            <p:nvPr/>
          </p:nvCxnSpPr>
          <p:spPr>
            <a:xfrm flipH="1" flipV="1">
              <a:off x="4247535" y="3544529"/>
              <a:ext cx="486697" cy="276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81D0AA-41FC-90F7-5C49-851813D8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96FE7-0949-C4BD-5074-735BCDFC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8889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On-Policy MC control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040" y="1867715"/>
            <a:ext cx="7109713" cy="454147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42345" y="5347981"/>
            <a:ext cx="6077824" cy="9605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578130" y="5652082"/>
                <a:ext cx="8282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-greedy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30" y="5652082"/>
                <a:ext cx="828240" cy="276999"/>
              </a:xfrm>
              <a:prstGeom prst="rect">
                <a:avLst/>
              </a:prstGeom>
              <a:blipFill>
                <a:blip r:embed="rId3"/>
                <a:stretch>
                  <a:fillRect l="-7353" t="-28261" r="-18382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 flipV="1">
            <a:off x="2789340" y="3003258"/>
            <a:ext cx="2457974" cy="125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61807" y="2460072"/>
                <a:ext cx="2205925" cy="5136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807" y="2460072"/>
                <a:ext cx="2205925" cy="513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7460543" y="2817518"/>
            <a:ext cx="3359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All state-action pairs will be taken with a non-zero probability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955410" y="4907560"/>
            <a:ext cx="847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597005" y="511309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Can we use UCB here?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45BC7E-37CF-2034-7135-DDB5835A9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EB3B67-3E4D-68F3-52EB-B090D6807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83729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/>
      <p:bldP spid="16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On-Policy MC control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improvement is guaranteed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711599" y="2634142"/>
            <a:ext cx="8926066" cy="3409779"/>
            <a:chOff x="1400754" y="2395704"/>
            <a:chExt cx="9857696" cy="376566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0754" y="2395704"/>
              <a:ext cx="9029766" cy="248604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04964" y="4865959"/>
              <a:ext cx="8353486" cy="1295409"/>
            </a:xfrm>
            <a:prstGeom prst="rect">
              <a:avLst/>
            </a:prstGeom>
          </p:spPr>
        </p:pic>
      </p:grpSp>
      <p:cxnSp>
        <p:nvCxnSpPr>
          <p:cNvPr id="13" name="Straight Connector 12"/>
          <p:cNvCxnSpPr/>
          <p:nvPr/>
        </p:nvCxnSpPr>
        <p:spPr>
          <a:xfrm>
            <a:off x="6929126" y="4870532"/>
            <a:ext cx="29445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4257" y="3313388"/>
            <a:ext cx="5493820" cy="64202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6937695" y="3884103"/>
            <a:ext cx="13464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402" y="3959423"/>
            <a:ext cx="7159035" cy="84728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004" y="4907560"/>
            <a:ext cx="7754655" cy="69209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005" y="5691931"/>
            <a:ext cx="1420966" cy="6920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B83FD52-0A18-87E4-5D38-4FADDCD248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8587" y="2059975"/>
            <a:ext cx="4888319" cy="734214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F5EDB-F837-1B1C-85AC-AF3BC54C4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FCA884-3D41-1FC7-3657-9CE1E1B19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97974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69CF8-51A5-187D-8ADE-29D53AAC8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88DEC-20A3-6703-9F8C-FDD1CF79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dirty="0"/>
              <a:t>Monte Carlo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D2A5F-742F-CCEF-1B6D-60E307300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evaluation (</a:t>
            </a:r>
            <a:r>
              <a:rPr lang="en-US" dirty="0" err="1"/>
              <a:t>a.k.a</a:t>
            </a:r>
            <a:r>
              <a:rPr lang="en-US" dirty="0"/>
              <a:t> prediction)</a:t>
            </a:r>
          </a:p>
          <a:p>
            <a:pPr lvl="1"/>
            <a:r>
              <a:rPr lang="en-US" dirty="0"/>
              <a:t>Assume the environment is accessible</a:t>
            </a:r>
          </a:p>
          <a:p>
            <a:pPr lvl="2"/>
            <a:r>
              <a:rPr lang="en-US" dirty="0"/>
              <a:t>Interact with the environment to get experiences </a:t>
            </a:r>
          </a:p>
          <a:p>
            <a:pPr lvl="2"/>
            <a:r>
              <a:rPr lang="en-US" dirty="0"/>
              <a:t>Use the experiences to estimate the values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B5B6D-BF61-E8FF-CDB0-E08054B4B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24D7CA9-DCD9-40E8-48EE-9481A62E1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374" y="4152286"/>
            <a:ext cx="1197846" cy="32139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08BAC4C-3150-87E9-4B9F-FB6C5E89CE87}"/>
              </a:ext>
            </a:extLst>
          </p:cNvPr>
          <p:cNvGrpSpPr/>
          <p:nvPr/>
        </p:nvGrpSpPr>
        <p:grpSpPr>
          <a:xfrm>
            <a:off x="6685004" y="2990176"/>
            <a:ext cx="2690054" cy="369332"/>
            <a:chOff x="9167649" y="4975122"/>
            <a:chExt cx="2690054" cy="36933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0A2801A-4D64-B070-A009-5ABE5E17D790}"/>
                </a:ext>
              </a:extLst>
            </p:cNvPr>
            <p:cNvSpPr txBox="1"/>
            <p:nvPr/>
          </p:nvSpPr>
          <p:spPr>
            <a:xfrm>
              <a:off x="9979741" y="4975122"/>
              <a:ext cx="187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Evaluation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6520833-A6A3-74CD-D2E1-8571C4E143F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67649" y="5154495"/>
              <a:ext cx="77475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775BC71-2602-5E3E-9E58-D0EE663ABC34}"/>
              </a:ext>
            </a:extLst>
          </p:cNvPr>
          <p:cNvGrpSpPr/>
          <p:nvPr/>
        </p:nvGrpSpPr>
        <p:grpSpPr>
          <a:xfrm>
            <a:off x="7231626" y="2379406"/>
            <a:ext cx="2477729" cy="447368"/>
            <a:chOff x="7344697" y="4709651"/>
            <a:chExt cx="2477729" cy="4473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EC393D-DF6D-12AF-741A-49D662066576}"/>
                </a:ext>
              </a:extLst>
            </p:cNvPr>
            <p:cNvSpPr txBox="1"/>
            <p:nvPr/>
          </p:nvSpPr>
          <p:spPr>
            <a:xfrm>
              <a:off x="7944464" y="4709651"/>
              <a:ext cx="187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Sampling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AC95C71-2446-D496-3A74-D361216640C5}"/>
                </a:ext>
              </a:extLst>
            </p:cNvPr>
            <p:cNvCxnSpPr/>
            <p:nvPr/>
          </p:nvCxnSpPr>
          <p:spPr>
            <a:xfrm flipH="1">
              <a:off x="7344697" y="4925961"/>
              <a:ext cx="614516" cy="2310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A52E351-5B0E-B37C-8BA8-149C0F5708F1}"/>
              </a:ext>
            </a:extLst>
          </p:cNvPr>
          <p:cNvGrpSpPr/>
          <p:nvPr/>
        </p:nvGrpSpPr>
        <p:grpSpPr>
          <a:xfrm>
            <a:off x="211393" y="4109884"/>
            <a:ext cx="2512142" cy="646331"/>
            <a:chOff x="245806" y="3824748"/>
            <a:chExt cx="2512142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1D8601CE-44DE-38A6-E3B3-89699B9B5BF5}"/>
                    </a:ext>
                  </a:extLst>
                </p:cNvPr>
                <p:cNvSpPr txBox="1"/>
                <p:nvPr/>
              </p:nvSpPr>
              <p:spPr>
                <a:xfrm>
                  <a:off x="245806" y="3824748"/>
                  <a:ext cx="235974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With respect to the given policy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!</a:t>
                  </a: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806" y="3824748"/>
                  <a:ext cx="235974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326" t="-4717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1A663E4-F00C-D696-220C-7E50C7EB2034}"/>
                </a:ext>
              </a:extLst>
            </p:cNvPr>
            <p:cNvCxnSpPr/>
            <p:nvPr/>
          </p:nvCxnSpPr>
          <p:spPr>
            <a:xfrm flipV="1">
              <a:off x="2286000" y="3942735"/>
              <a:ext cx="471948" cy="18189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21C8FA-13B4-EA0E-0318-2D9A93EC2187}"/>
                  </a:ext>
                </a:extLst>
              </p:cNvPr>
              <p:cNvSpPr txBox="1"/>
              <p:nvPr/>
            </p:nvSpPr>
            <p:spPr>
              <a:xfrm>
                <a:off x="2517057" y="3817376"/>
                <a:ext cx="72003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057" y="3817376"/>
                <a:ext cx="7200369" cy="369332"/>
              </a:xfrm>
              <a:prstGeom prst="rect">
                <a:avLst/>
              </a:prstGeom>
              <a:blipFill>
                <a:blip r:embed="rId4"/>
                <a:stretch>
                  <a:fillRect l="-169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B9052B-DD34-3611-B0B0-6C89F432C995}"/>
                  </a:ext>
                </a:extLst>
              </p:cNvPr>
              <p:cNvSpPr txBox="1"/>
              <p:nvPr/>
            </p:nvSpPr>
            <p:spPr>
              <a:xfrm>
                <a:off x="2448232" y="4800602"/>
                <a:ext cx="8312532" cy="1038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232" y="4800602"/>
                <a:ext cx="8312532" cy="1038489"/>
              </a:xfrm>
              <a:prstGeom prst="rect">
                <a:avLst/>
              </a:prstGeom>
              <a:blipFill>
                <a:blip r:embed="rId5"/>
                <a:stretch>
                  <a:fillRect t="-117073" b="-17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Down Arrow 25">
            <a:extLst>
              <a:ext uri="{FF2B5EF4-FFF2-40B4-BE49-F238E27FC236}">
                <a16:creationId xmlns:a16="http://schemas.microsoft.com/office/drawing/2014/main" id="{DF0D3CE2-9AB0-6155-BAF9-9F5F24DBBAB7}"/>
              </a:ext>
            </a:extLst>
          </p:cNvPr>
          <p:cNvSpPr/>
          <p:nvPr/>
        </p:nvSpPr>
        <p:spPr>
          <a:xfrm>
            <a:off x="3704432" y="4411978"/>
            <a:ext cx="452284" cy="3687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F309F7-790C-0EAF-058B-A98AFB446D63}"/>
                  </a:ext>
                </a:extLst>
              </p:cNvPr>
              <p:cNvSpPr txBox="1"/>
              <p:nvPr/>
            </p:nvSpPr>
            <p:spPr>
              <a:xfrm>
                <a:off x="4217829" y="4319066"/>
                <a:ext cx="6768095" cy="49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,……,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829" y="4319066"/>
                <a:ext cx="6768095" cy="490904"/>
              </a:xfrm>
              <a:prstGeom prst="rect">
                <a:avLst/>
              </a:prstGeom>
              <a:blipFill>
                <a:blip r:embed="rId6"/>
                <a:stretch>
                  <a:fillRect l="-938" r="-15947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13D506-79F8-D8E6-64DB-38A2F163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5CCD9-8794-24FF-B6A6-7CA73DAB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54714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26" grpId="0" animBg="1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B9E9B-F9FA-3E17-DB29-2BF39A0EB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B6C71D2-235E-660A-5404-885A3B1C6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o</a:t>
            </a:r>
            <a:r>
              <a:rPr lang="en-US" dirty="0"/>
              <a:t>n-</a:t>
            </a:r>
            <a:r>
              <a:rPr lang="en-US" altLang="zh-CN" dirty="0"/>
              <a:t>p</a:t>
            </a:r>
            <a:r>
              <a:rPr lang="en-US" dirty="0"/>
              <a:t>olicy MC control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EB5DE-748F-35C9-DBE7-DF450EE83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966809-BC89-5CF1-D57E-FDD740655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040" y="1867715"/>
            <a:ext cx="7109713" cy="45414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EB6A48-27BE-C4CA-C189-C0C23871254E}"/>
              </a:ext>
            </a:extLst>
          </p:cNvPr>
          <p:cNvSpPr/>
          <p:nvPr/>
        </p:nvSpPr>
        <p:spPr>
          <a:xfrm>
            <a:off x="3242345" y="5347981"/>
            <a:ext cx="6077824" cy="96054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52DAC7D-DA61-89CE-8BB2-C7D5AF7CF670}"/>
                  </a:ext>
                </a:extLst>
              </p:cNvPr>
              <p:cNvSpPr txBox="1"/>
              <p:nvPr/>
            </p:nvSpPr>
            <p:spPr>
              <a:xfrm>
                <a:off x="9578130" y="5652082"/>
                <a:ext cx="8282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-greedy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30" y="5652082"/>
                <a:ext cx="828240" cy="276999"/>
              </a:xfrm>
              <a:prstGeom prst="rect">
                <a:avLst/>
              </a:prstGeom>
              <a:blipFill>
                <a:blip r:embed="rId3"/>
                <a:stretch>
                  <a:fillRect l="-7353" t="-28261" r="-18382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370507-2975-912B-5083-27A5DC9A8BE6}"/>
              </a:ext>
            </a:extLst>
          </p:cNvPr>
          <p:cNvCxnSpPr/>
          <p:nvPr/>
        </p:nvCxnSpPr>
        <p:spPr>
          <a:xfrm flipV="1">
            <a:off x="2789340" y="3003258"/>
            <a:ext cx="2457974" cy="1258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2E9FC0F-3075-30A4-69C9-4516985E70E1}"/>
                  </a:ext>
                </a:extLst>
              </p:cNvPr>
              <p:cNvSpPr txBox="1"/>
              <p:nvPr/>
            </p:nvSpPr>
            <p:spPr>
              <a:xfrm>
                <a:off x="5861807" y="2460072"/>
                <a:ext cx="2205925" cy="5136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d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1807" y="2460072"/>
                <a:ext cx="2205925" cy="51360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829C4CFE-46C4-7774-8D30-00AC5DACE193}"/>
              </a:ext>
            </a:extLst>
          </p:cNvPr>
          <p:cNvSpPr txBox="1"/>
          <p:nvPr/>
        </p:nvSpPr>
        <p:spPr>
          <a:xfrm>
            <a:off x="7460543" y="2817518"/>
            <a:ext cx="3359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All state-action pairs will be taken with a non-zero probability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11130AB-6DE2-665F-AA22-34DC525A5603}"/>
              </a:ext>
            </a:extLst>
          </p:cNvPr>
          <p:cNvCxnSpPr/>
          <p:nvPr/>
        </p:nvCxnSpPr>
        <p:spPr>
          <a:xfrm flipV="1">
            <a:off x="3955410" y="4907560"/>
            <a:ext cx="84728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EE1BA0C-A273-2C0B-74B0-7B485CC85693}"/>
              </a:ext>
            </a:extLst>
          </p:cNvPr>
          <p:cNvSpPr txBox="1"/>
          <p:nvPr/>
        </p:nvSpPr>
        <p:spPr>
          <a:xfrm>
            <a:off x="9597005" y="511309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Can we use UCB here?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E59BE1-E18E-C937-60FC-124F26487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8E2111-9247-4507-86D5-3DB3534B3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91041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5" grpId="0"/>
      <p:bldP spid="16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7D0C7-94D9-236D-8A00-1E13DDF66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CC89-5A4B-B58E-B3D7-561413CA5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MC control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CEC4A1-D655-DCC2-BCBD-2C3F644802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Learning values from actions taken by a different policy</a:t>
                </a:r>
              </a:p>
              <a:p>
                <a:pPr lvl="1"/>
                <a:r>
                  <a:rPr lang="en-US" dirty="0"/>
                  <a:t>Behavior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used to interact with environment </a:t>
                </a:r>
              </a:p>
              <a:p>
                <a:pPr lvl="1"/>
                <a:r>
                  <a:rPr lang="en-US" dirty="0"/>
                  <a:t>Target policy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to be used later</a:t>
                </a:r>
              </a:p>
              <a:p>
                <a:pPr lvl="1"/>
                <a:r>
                  <a:rPr lang="en-US" dirty="0"/>
                  <a:t>Why?</a:t>
                </a:r>
              </a:p>
              <a:p>
                <a:pPr lvl="2"/>
                <a:r>
                  <a:rPr lang="en-US" dirty="0"/>
                  <a:t>Oftentimes it is expensive to directly interact with </a:t>
                </a:r>
                <a:r>
                  <a:rPr lang="en-US" altLang="zh-CN" dirty="0"/>
                  <a:t>an</a:t>
                </a:r>
                <a:r>
                  <a:rPr lang="zh-CN" altLang="en-US" dirty="0"/>
                  <a:t> </a:t>
                </a:r>
                <a:r>
                  <a:rPr lang="en-US" dirty="0"/>
                  <a:t>environment</a:t>
                </a:r>
              </a:p>
              <a:p>
                <a:pPr lvl="2"/>
                <a:r>
                  <a:rPr lang="en-US" dirty="0"/>
                  <a:t>Utilize existing offline data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CEC4A1-D655-DCC2-BCBD-2C3F644802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E2F75-4A2A-3543-C8BA-CD4845E6F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D6B9CAD-352F-2778-E332-9FBF02E4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1DF6645B-FD74-208A-BBA7-74D78B68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65" y="4435478"/>
            <a:ext cx="6978869" cy="2180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D4EE3DD-3970-5A76-E36E-DA5D1A25EE4F}"/>
              </a:ext>
            </a:extLst>
          </p:cNvPr>
          <p:cNvGrpSpPr/>
          <p:nvPr/>
        </p:nvGrpSpPr>
        <p:grpSpPr>
          <a:xfrm>
            <a:off x="4414344" y="4115875"/>
            <a:ext cx="2364828" cy="634804"/>
            <a:chOff x="4414344" y="4115875"/>
            <a:chExt cx="2364828" cy="6348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E1DC603-4AFD-CFC4-331A-2265E888354B}"/>
                    </a:ext>
                  </a:extLst>
                </p:cNvPr>
                <p:cNvSpPr txBox="1"/>
                <p:nvPr/>
              </p:nvSpPr>
              <p:spPr>
                <a:xfrm>
                  <a:off x="4414344" y="4115875"/>
                  <a:ext cx="236482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0" dirty="0">
                      <a:solidFill>
                        <a:srgbClr val="FF0000"/>
                      </a:solidFill>
                    </a:rPr>
                    <a:t>behavior</a:t>
                  </a:r>
                  <a:r>
                    <a:rPr lang="zh-CN" altLang="en-US" b="0" dirty="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zh-CN" b="0" dirty="0">
                      <a:solidFill>
                        <a:srgbClr val="FF0000"/>
                      </a:solidFill>
                    </a:rPr>
                    <a:t>policy</a:t>
                  </a:r>
                  <a:r>
                    <a:rPr lang="zh-CN" altLang="en-US" b="0" dirty="0">
                      <a:solidFill>
                        <a:srgbClr val="FF00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E1DC603-4AFD-CFC4-331A-2265E88835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4344" y="4115875"/>
                  <a:ext cx="236482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139" t="-6667" b="-2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8673912-8388-14ED-42AA-42DB7377C10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03531" y="4435478"/>
              <a:ext cx="220717" cy="31520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3A78EC8-49A8-2311-5E92-2102D55953C3}"/>
              </a:ext>
            </a:extLst>
          </p:cNvPr>
          <p:cNvGrpSpPr/>
          <p:nvPr/>
        </p:nvGrpSpPr>
        <p:grpSpPr>
          <a:xfrm>
            <a:off x="4244865" y="5173484"/>
            <a:ext cx="2209800" cy="1550094"/>
            <a:chOff x="4244865" y="5173484"/>
            <a:chExt cx="2209800" cy="155009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FB57DCE-7FFA-5BBE-5114-30EB032FBE0B}"/>
                    </a:ext>
                  </a:extLst>
                </p:cNvPr>
                <p:cNvSpPr txBox="1"/>
                <p:nvPr/>
              </p:nvSpPr>
              <p:spPr>
                <a:xfrm>
                  <a:off x="4244865" y="6354246"/>
                  <a:ext cx="220980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dirty="0">
                      <a:solidFill>
                        <a:srgbClr val="00B050"/>
                      </a:solidFill>
                    </a:rPr>
                    <a:t>t</a:t>
                  </a:r>
                  <a:r>
                    <a:rPr lang="en-US" dirty="0">
                      <a:solidFill>
                        <a:srgbClr val="00B050"/>
                      </a:solidFill>
                    </a:rPr>
                    <a:t>arget policy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00B050"/>
                      </a:solidFill>
                    </a:rPr>
                    <a:t> </a:t>
                  </a: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FB57DCE-7FFA-5BBE-5114-30EB032FBE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44865" y="6354246"/>
                  <a:ext cx="2209800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286" t="-6667" b="-2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0967EE9-CE96-475B-B064-F7CDFE8AB21F}"/>
                </a:ext>
              </a:extLst>
            </p:cNvPr>
            <p:cNvCxnSpPr>
              <a:cxnSpLocks/>
            </p:cNvCxnSpPr>
            <p:nvPr/>
          </p:nvCxnSpPr>
          <p:spPr>
            <a:xfrm>
              <a:off x="4603531" y="5173484"/>
              <a:ext cx="493986" cy="1138416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D73DF37-CF84-6330-8E5E-8575D564D67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78365" y="5869846"/>
              <a:ext cx="160283" cy="44205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ooter Placeholder 32">
            <a:extLst>
              <a:ext uri="{FF2B5EF4-FFF2-40B4-BE49-F238E27FC236}">
                <a16:creationId xmlns:a16="http://schemas.microsoft.com/office/drawing/2014/main" id="{6238D4E2-B514-8F4B-219F-623CA95C5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23391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notion for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 expectation</a:t>
            </a:r>
          </a:p>
          <a:p>
            <a:pPr lvl="1"/>
            <a:r>
              <a:rPr lang="en-US" dirty="0"/>
              <a:t>Basic idea: approximate by a finite sum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981" y="2826983"/>
            <a:ext cx="3486150" cy="952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135" y="3768859"/>
            <a:ext cx="4345073" cy="27638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00" y="4207685"/>
            <a:ext cx="2175678" cy="943041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4418079" y="3889455"/>
            <a:ext cx="2743553" cy="2084894"/>
            <a:chOff x="4285344" y="4110681"/>
            <a:chExt cx="2743553" cy="2084894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4563763" y="4320783"/>
              <a:ext cx="0" cy="1869989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4670855" y="4110681"/>
              <a:ext cx="8237" cy="2080091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4791209" y="4258962"/>
              <a:ext cx="8236" cy="193181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4901709" y="4771595"/>
              <a:ext cx="9853" cy="142080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43583" y="5252602"/>
              <a:ext cx="4927" cy="942973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4424881" y="4970480"/>
              <a:ext cx="1682" cy="1218745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4285344" y="5617949"/>
              <a:ext cx="0" cy="577626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189704" y="5901959"/>
              <a:ext cx="0" cy="288813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028317" y="5555472"/>
              <a:ext cx="0" cy="634493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169025" y="5175250"/>
              <a:ext cx="0" cy="101715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876236" y="5901959"/>
              <a:ext cx="2857" cy="291229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6453768" y="4810125"/>
              <a:ext cx="0" cy="1381141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6600825" y="5045075"/>
              <a:ext cx="0" cy="1145697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6311900" y="4879975"/>
              <a:ext cx="6522" cy="1312894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6750050" y="5422900"/>
              <a:ext cx="8285" cy="769003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886575" y="5743575"/>
              <a:ext cx="3566" cy="44832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7028897" y="6013826"/>
              <a:ext cx="0" cy="179363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295657" y="3691618"/>
                <a:ext cx="3069882" cy="381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Get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with respect to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57" y="3691618"/>
                <a:ext cx="3069882" cy="381130"/>
              </a:xfrm>
              <a:prstGeom prst="rect">
                <a:avLst/>
              </a:prstGeom>
              <a:blipFill rotWithShape="0">
                <a:blip r:embed="rId5"/>
                <a:stretch>
                  <a:fillRect l="-1789" t="-6452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H="1">
            <a:off x="1334530" y="4110681"/>
            <a:ext cx="18782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639961" y="6095999"/>
            <a:ext cx="6459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Figure credit: Bishop, “Pattern Recognition and Machine Learning”, 2</a:t>
            </a:r>
            <a:r>
              <a:rPr lang="en-US" sz="1400" baseline="30000" dirty="0"/>
              <a:t>nd</a:t>
            </a:r>
            <a:r>
              <a:rPr lang="en-US" sz="1400" dirty="0"/>
              <a:t> edition, p524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937057F-9F20-7509-C335-35873ED0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81C6F4-5ACF-DCB8-6F00-6C9E699C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21230-B2BA-7298-76E9-519BD2ADB4F7}"/>
              </a:ext>
            </a:extLst>
          </p:cNvPr>
          <p:cNvSpPr txBox="1"/>
          <p:nvPr/>
        </p:nvSpPr>
        <p:spPr>
          <a:xfrm>
            <a:off x="8491524" y="3882183"/>
            <a:ext cx="2862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How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to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sample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from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any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arbitrary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>
                <a:solidFill>
                  <a:srgbClr val="FF0000"/>
                </a:solidFill>
              </a:rPr>
              <a:t>distributions?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7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is not easy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Recall the problem of expectation computation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r>
                  <a:rPr lang="en-US" dirty="0"/>
                  <a:t>Instead of get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with respect to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let’s use some simple scheme to get a set of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(e.g., using fixed grids), and compute </a:t>
                </a:r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Limitations:</a:t>
                </a:r>
              </a:p>
              <a:p>
                <a:pPr lvl="2"/>
                <a:r>
                  <a:rPr lang="en-US" dirty="0"/>
                  <a:t>Does not scale with high dimensions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might concentrate on some small regions, fixed sampling scheme might waste a lot of samples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3081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8962" y="2322215"/>
            <a:ext cx="3044653" cy="8318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211" y="3865607"/>
            <a:ext cx="3248154" cy="10215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214" y="956549"/>
            <a:ext cx="3295136" cy="2018712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671BF76-F19E-C7AC-DD2F-B52D35BC0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8EE51-6EF1-5562-A854-8165BD25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1489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brief overview of Monte Carlo methods</a:t>
            </a:r>
          </a:p>
          <a:p>
            <a:r>
              <a:rPr lang="en-US" dirty="0"/>
              <a:t>Monte Carlo prediction</a:t>
            </a:r>
          </a:p>
          <a:p>
            <a:r>
              <a:rPr lang="en-US" dirty="0"/>
              <a:t>On-policy Monte Carlo control</a:t>
            </a:r>
          </a:p>
          <a:p>
            <a:r>
              <a:rPr lang="en-US" dirty="0"/>
              <a:t>Off-policy Monte Carlo control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3CEA31B-7788-230E-BB71-4DD55226C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6E020-1692-00DF-278E-8AC5A2EA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916156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sample from a proposal distribution and reweigh its contribution to the expectation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308" y="3224213"/>
            <a:ext cx="4032616" cy="25010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862" y="3224213"/>
            <a:ext cx="3186756" cy="2168244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8015417" y="4580238"/>
            <a:ext cx="2617926" cy="1477963"/>
            <a:chOff x="8015417" y="4580238"/>
            <a:chExt cx="2617926" cy="1477963"/>
          </a:xfrm>
        </p:grpSpPr>
        <p:sp>
          <p:nvSpPr>
            <p:cNvPr id="8" name="Rectangle 7"/>
            <p:cNvSpPr/>
            <p:nvPr/>
          </p:nvSpPr>
          <p:spPr>
            <a:xfrm>
              <a:off x="8015417" y="4580238"/>
              <a:ext cx="716692" cy="7957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509687" y="5688869"/>
              <a:ext cx="21236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Importance weight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 flipV="1">
              <a:off x="8814487" y="5281011"/>
              <a:ext cx="436605" cy="40785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8650436" y="4151590"/>
            <a:ext cx="3135302" cy="646331"/>
            <a:chOff x="8650436" y="4151590"/>
            <a:chExt cx="3135302" cy="646331"/>
          </a:xfrm>
        </p:grpSpPr>
        <p:sp>
          <p:nvSpPr>
            <p:cNvPr id="14" name="TextBox 13"/>
            <p:cNvSpPr txBox="1"/>
            <p:nvPr/>
          </p:nvSpPr>
          <p:spPr>
            <a:xfrm>
              <a:off x="9526864" y="4151590"/>
              <a:ext cx="22588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What if we cannot directly evaluate this?</a:t>
              </a:r>
            </a:p>
          </p:txBody>
        </p:sp>
        <p:cxnSp>
          <p:nvCxnSpPr>
            <p:cNvPr id="16" name="Straight Arrow Connector 15"/>
            <p:cNvCxnSpPr>
              <a:stCxn id="14" idx="1"/>
            </p:cNvCxnSpPr>
            <p:nvPr/>
          </p:nvCxnSpPr>
          <p:spPr>
            <a:xfrm flipH="1">
              <a:off x="8650436" y="4474756"/>
              <a:ext cx="876428" cy="21257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989901" y="5700320"/>
            <a:ext cx="5931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Assumption: both distributions have the same support!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672AD40-EE4B-47C8-F7CA-C3BD03F0C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498AC-C030-9A8A-0F7D-8C072C6F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0C2522-E09B-C175-6871-22C9E60B82B0}"/>
              </a:ext>
            </a:extLst>
          </p:cNvPr>
          <p:cNvCxnSpPr/>
          <p:nvPr/>
        </p:nvCxnSpPr>
        <p:spPr>
          <a:xfrm>
            <a:off x="7641021" y="4474756"/>
            <a:ext cx="969579" cy="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B1CBE7A-5D20-76C2-73CD-1D3C948212FE}"/>
              </a:ext>
            </a:extLst>
          </p:cNvPr>
          <p:cNvCxnSpPr>
            <a:cxnSpLocks/>
          </p:cNvCxnSpPr>
          <p:nvPr/>
        </p:nvCxnSpPr>
        <p:spPr>
          <a:xfrm>
            <a:off x="8650436" y="4474756"/>
            <a:ext cx="780182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67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can only evaluate            and            up to a constant</a:t>
            </a:r>
          </a:p>
          <a:p>
            <a:pPr lvl="1"/>
            <a:r>
              <a:rPr lang="en-US" dirty="0"/>
              <a:t>                                     and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665" y="1825625"/>
            <a:ext cx="710855" cy="4480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17349"/>
            <a:ext cx="675153" cy="4480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259" y="2283805"/>
            <a:ext cx="2212372" cy="4114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746" y="2280765"/>
            <a:ext cx="2413300" cy="414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7736" y="2874672"/>
            <a:ext cx="3867328" cy="24567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4591" y="2874672"/>
            <a:ext cx="4695701" cy="172313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888941" y="2874672"/>
            <a:ext cx="1739153" cy="1249093"/>
            <a:chOff x="7888941" y="2874672"/>
            <a:chExt cx="1739153" cy="1249093"/>
          </a:xfrm>
        </p:grpSpPr>
        <p:sp>
          <p:nvSpPr>
            <p:cNvPr id="12" name="Rectangle 11"/>
            <p:cNvSpPr/>
            <p:nvPr/>
          </p:nvSpPr>
          <p:spPr>
            <a:xfrm>
              <a:off x="9072282" y="2874672"/>
              <a:ext cx="555812" cy="85464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7888941" y="3657600"/>
              <a:ext cx="1066800" cy="46616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9213B0E-A495-BDBE-8D20-E6E866A2E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A48E2-22E1-591D-6511-26408A8EF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1143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can only evaluate            and            up to a constant</a:t>
            </a:r>
          </a:p>
          <a:p>
            <a:pPr lvl="1"/>
            <a:r>
              <a:rPr lang="en-US" dirty="0"/>
              <a:t>                                     and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665" y="1825625"/>
            <a:ext cx="710855" cy="4480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17349"/>
            <a:ext cx="675153" cy="4480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259" y="2283805"/>
            <a:ext cx="2212372" cy="4114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746" y="2280765"/>
            <a:ext cx="2413300" cy="4145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489" y="2887496"/>
            <a:ext cx="2759418" cy="9711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0489" y="3953428"/>
            <a:ext cx="6019800" cy="10382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52368" y="4220510"/>
            <a:ext cx="1425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where,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8403" y="3971504"/>
            <a:ext cx="223559" cy="1171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9403" y="4504904"/>
            <a:ext cx="223559" cy="1171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70069" y="152575"/>
            <a:ext cx="2849725" cy="17674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7919403" y="1690688"/>
            <a:ext cx="4249943" cy="1845775"/>
            <a:chOff x="7919403" y="1690688"/>
            <a:chExt cx="4249943" cy="1845775"/>
          </a:xfrm>
        </p:grpSpPr>
        <p:sp>
          <p:nvSpPr>
            <p:cNvPr id="19" name="TextBox 18"/>
            <p:cNvSpPr txBox="1"/>
            <p:nvPr/>
          </p:nvSpPr>
          <p:spPr>
            <a:xfrm>
              <a:off x="7919403" y="2520800"/>
              <a:ext cx="424994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i="1" dirty="0"/>
                <a:t>Proposal distribution still has to be close the target distribution to increase the fidelity of expectation estimation</a:t>
              </a:r>
            </a:p>
          </p:txBody>
        </p:sp>
        <p:cxnSp>
          <p:nvCxnSpPr>
            <p:cNvPr id="21" name="Straight Arrow Connector 20"/>
            <p:cNvCxnSpPr>
              <a:stCxn id="19" idx="0"/>
            </p:cNvCxnSpPr>
            <p:nvPr/>
          </p:nvCxnSpPr>
          <p:spPr>
            <a:xfrm flipV="1">
              <a:off x="10044375" y="1690688"/>
              <a:ext cx="96403" cy="830112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9227127" y="4208865"/>
            <a:ext cx="2808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0070C0"/>
                </a:solidFill>
              </a:rPr>
              <a:t>Weighted importance sampling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36F30F1-5BCE-1190-6BC1-3F1CE440A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E289B-42E7-5E73-3A07-D0B5B4FCB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07321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MC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importance sampling to reweigh experiences</a:t>
            </a:r>
          </a:p>
          <a:p>
            <a:pPr lvl="1"/>
            <a:r>
              <a:rPr lang="en-US" dirty="0"/>
              <a:t>As the environment follows an MDP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The importance weight is the product of the series of actions under two policies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947" y="2680670"/>
            <a:ext cx="7140809" cy="1596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194" y="4969860"/>
            <a:ext cx="6323982" cy="83951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545898" y="4999839"/>
            <a:ext cx="2873228" cy="826316"/>
            <a:chOff x="7545898" y="4999839"/>
            <a:chExt cx="2873228" cy="826316"/>
          </a:xfrm>
        </p:grpSpPr>
        <p:sp>
          <p:nvSpPr>
            <p:cNvPr id="9" name="Rectangle 8"/>
            <p:cNvSpPr/>
            <p:nvPr/>
          </p:nvSpPr>
          <p:spPr>
            <a:xfrm>
              <a:off x="7545898" y="4999839"/>
              <a:ext cx="1111541" cy="826316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33607" y="5083728"/>
              <a:ext cx="1585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Source of large variance!</a:t>
              </a:r>
            </a:p>
          </p:txBody>
        </p:sp>
      </p:grp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592A4C6E-D224-4F0D-4EAC-94C5F6DAB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48837-FE42-523C-326F-86721C6F5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9554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MC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importance sampling to reweigh experiences</a:t>
            </a:r>
          </a:p>
          <a:p>
            <a:pPr lvl="1"/>
            <a:r>
              <a:rPr lang="en-US" dirty="0"/>
              <a:t>Return of target policy under the behavior policy’s trajectories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B3272-E16C-3592-2BB1-BEE6CC298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746" y="3025362"/>
            <a:ext cx="8098461" cy="583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E1EAA9-47B5-04D9-D3AB-D062E1C5E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3900052"/>
            <a:ext cx="4277933" cy="22900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40A13A6-31F1-F402-0D35-039DE5A9B78B}"/>
              </a:ext>
            </a:extLst>
          </p:cNvPr>
          <p:cNvGrpSpPr/>
          <p:nvPr/>
        </p:nvGrpSpPr>
        <p:grpSpPr>
          <a:xfrm>
            <a:off x="6596743" y="3816628"/>
            <a:ext cx="3009823" cy="391478"/>
            <a:chOff x="6596743" y="3816628"/>
            <a:chExt cx="3009823" cy="3914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846313F-AB9F-C9C0-4485-EF440F4787F6}"/>
                </a:ext>
              </a:extLst>
            </p:cNvPr>
            <p:cNvSpPr txBox="1"/>
            <p:nvPr/>
          </p:nvSpPr>
          <p:spPr>
            <a:xfrm>
              <a:off x="7210155" y="3816628"/>
              <a:ext cx="23964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By behavior policy!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CD0D7CA7-3F53-15B4-A09B-F01DDE8CEA1F}"/>
                </a:ext>
              </a:extLst>
            </p:cNvPr>
            <p:cNvCxnSpPr/>
            <p:nvPr/>
          </p:nvCxnSpPr>
          <p:spPr>
            <a:xfrm flipH="1">
              <a:off x="6596743" y="4001294"/>
              <a:ext cx="569167" cy="20681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AE2D3C-EBC6-F23B-F3D4-572377FA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D60DD-E66D-A8A6-047D-A021C95AD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925100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Off-Policy MC control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639" y="1593361"/>
            <a:ext cx="7710807" cy="467321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124899" y="4823670"/>
            <a:ext cx="6669248" cy="536895"/>
            <a:chOff x="3124899" y="4823670"/>
            <a:chExt cx="6669248" cy="536895"/>
          </a:xfrm>
        </p:grpSpPr>
        <p:sp>
          <p:nvSpPr>
            <p:cNvPr id="8" name="Rectangle 7"/>
            <p:cNvSpPr/>
            <p:nvPr/>
          </p:nvSpPr>
          <p:spPr>
            <a:xfrm>
              <a:off x="3124899" y="4823670"/>
              <a:ext cx="4379053" cy="536895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508146" y="4894976"/>
              <a:ext cx="22860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Incremental update</a:t>
              </a:r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3192012" y="5830349"/>
            <a:ext cx="30745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428613" y="5620624"/>
            <a:ext cx="158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Why?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737297" y="6128158"/>
            <a:ext cx="838897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97167" y="5901655"/>
            <a:ext cx="158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Why?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148B0A-3C69-EEB4-FD1C-FF45AB7ED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171AE-C0E2-0C13-E4FD-04EC33C9D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10D9D5-0E98-7AFA-6EC2-544AC95A8D53}"/>
              </a:ext>
            </a:extLst>
          </p:cNvPr>
          <p:cNvCxnSpPr/>
          <p:nvPr/>
        </p:nvCxnSpPr>
        <p:spPr>
          <a:xfrm>
            <a:off x="3581400" y="3636579"/>
            <a:ext cx="10157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39544C-0A37-3064-1F6B-E1BDE6588836}"/>
              </a:ext>
            </a:extLst>
          </p:cNvPr>
          <p:cNvCxnSpPr>
            <a:cxnSpLocks/>
          </p:cNvCxnSpPr>
          <p:nvPr/>
        </p:nvCxnSpPr>
        <p:spPr>
          <a:xfrm>
            <a:off x="4686293" y="3879795"/>
            <a:ext cx="7056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5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4184" y="3503631"/>
            <a:ext cx="4385597" cy="29767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Discounting-aware 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application of importance sampling causes high variance in value estimation</a:t>
            </a:r>
          </a:p>
          <a:p>
            <a:pPr lvl="1"/>
            <a:r>
              <a:rPr lang="en-US" dirty="0"/>
              <a:t>Importance weight is a product of a series of probability ratios</a:t>
            </a:r>
          </a:p>
          <a:p>
            <a:pPr lvl="1"/>
            <a:r>
              <a:rPr lang="en-US" dirty="0"/>
              <a:t>Return is a sum of an exponentially decaying series!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778" y="3820900"/>
            <a:ext cx="5493820" cy="1998007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810724" y="4817488"/>
            <a:ext cx="2382474" cy="677703"/>
            <a:chOff x="4810724" y="4817488"/>
            <a:chExt cx="2382474" cy="677703"/>
          </a:xfrm>
        </p:grpSpPr>
        <p:sp>
          <p:nvSpPr>
            <p:cNvPr id="11" name="Rectangle 10"/>
            <p:cNvSpPr/>
            <p:nvPr/>
          </p:nvSpPr>
          <p:spPr>
            <a:xfrm>
              <a:off x="4878560" y="5159631"/>
              <a:ext cx="645952" cy="335560"/>
            </a:xfrm>
            <a:prstGeom prst="rect">
              <a:avLst/>
            </a:prstGeom>
            <a:noFill/>
            <a:ln w="190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10724" y="4817488"/>
              <a:ext cx="23824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Will be small!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151" y="5853909"/>
            <a:ext cx="5493820" cy="60814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5591403" y="5150519"/>
            <a:ext cx="4769181" cy="369909"/>
            <a:chOff x="5591403" y="5150519"/>
            <a:chExt cx="4769181" cy="3699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7978110" y="5150519"/>
                  <a:ext cx="2382474" cy="3699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70C0"/>
                      </a:solidFill>
                    </a:rPr>
                    <a:t>Flat partial return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</m:oMath>
                  </a14:m>
                  <a:endParaRPr lang="en-US" dirty="0"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8110" y="5150519"/>
                  <a:ext cx="2382474" cy="369909"/>
                </a:xfrm>
                <a:prstGeom prst="rect">
                  <a:avLst/>
                </a:prstGeom>
                <a:blipFill>
                  <a:blip r:embed="rId4"/>
                  <a:stretch>
                    <a:fillRect l="-2302" t="-8197" b="-262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Connector 16"/>
            <p:cNvCxnSpPr/>
            <p:nvPr/>
          </p:nvCxnSpPr>
          <p:spPr>
            <a:xfrm>
              <a:off x="5591403" y="5482025"/>
              <a:ext cx="2292562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0FC1C-A8E3-21B2-B6C9-E8362552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EB95E-318D-C8D0-EC24-810C3B93E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44483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Discounting-aware 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 application of importance sampling causes high variance in value estimation</a:t>
            </a:r>
          </a:p>
          <a:p>
            <a:pPr lvl="1"/>
            <a:r>
              <a:rPr lang="en-US" dirty="0"/>
              <a:t>Importance weight is a product of a series of probability ratios</a:t>
            </a:r>
          </a:p>
          <a:p>
            <a:pPr lvl="1"/>
            <a:r>
              <a:rPr lang="en-US" dirty="0"/>
              <a:t>Return is a sum of an exponentially decaying series! </a:t>
            </a:r>
          </a:p>
          <a:p>
            <a:pPr lvl="1"/>
            <a:r>
              <a:rPr lang="en-US" dirty="0"/>
              <a:t>Using the exponentially (small) discounting factor to balance the exponentially (large) importance weight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575" y="4560462"/>
            <a:ext cx="9399992" cy="88818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112913" y="4202806"/>
            <a:ext cx="1644203" cy="807076"/>
            <a:chOff x="5112913" y="4202806"/>
            <a:chExt cx="1644203" cy="807076"/>
          </a:xfrm>
        </p:grpSpPr>
        <p:sp>
          <p:nvSpPr>
            <p:cNvPr id="7" name="Rectangle 6"/>
            <p:cNvSpPr/>
            <p:nvPr/>
          </p:nvSpPr>
          <p:spPr>
            <a:xfrm>
              <a:off x="5177307" y="4559121"/>
              <a:ext cx="1506828" cy="4507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12913" y="4202806"/>
              <a:ext cx="1644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strike a balance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E077F3B-E732-64AE-A8C8-435EF265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B92C7-70D6-9260-8C33-3E420C79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09169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Per-decision 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same importance weight for every action in an episode?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A closer look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030" y="2409121"/>
            <a:ext cx="8354141" cy="88775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3317846" y="3343013"/>
            <a:ext cx="8263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339593" y="3343013"/>
            <a:ext cx="8263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846191" y="3343013"/>
            <a:ext cx="82631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795" y="3992764"/>
            <a:ext cx="9551517" cy="7670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5982" y="5326000"/>
            <a:ext cx="6630922" cy="802819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3926955" y="3900877"/>
            <a:ext cx="6522440" cy="1539384"/>
            <a:chOff x="2147582" y="3900877"/>
            <a:chExt cx="6522440" cy="1539384"/>
          </a:xfrm>
        </p:grpSpPr>
        <p:sp>
          <p:nvSpPr>
            <p:cNvPr id="13" name="Rectangle 12"/>
            <p:cNvSpPr/>
            <p:nvPr/>
          </p:nvSpPr>
          <p:spPr>
            <a:xfrm>
              <a:off x="4509083" y="3900877"/>
              <a:ext cx="1786855" cy="90181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>
              <a:off x="2147582" y="4802697"/>
              <a:ext cx="2357306" cy="54109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6308522" y="4798503"/>
              <a:ext cx="2361500" cy="64175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2907693" y="5847127"/>
            <a:ext cx="2483141" cy="637779"/>
            <a:chOff x="1128320" y="5847127"/>
            <a:chExt cx="2483141" cy="637779"/>
          </a:xfrm>
        </p:grpSpPr>
        <p:sp>
          <p:nvSpPr>
            <p:cNvPr id="21" name="TextBox 20"/>
            <p:cNvSpPr txBox="1"/>
            <p:nvPr/>
          </p:nvSpPr>
          <p:spPr>
            <a:xfrm>
              <a:off x="1128320" y="6115574"/>
              <a:ext cx="2483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Under behavior policy</a:t>
              </a:r>
            </a:p>
          </p:txBody>
        </p:sp>
        <p:sp>
          <p:nvSpPr>
            <p:cNvPr id="22" name="Down Arrow 21"/>
            <p:cNvSpPr/>
            <p:nvPr/>
          </p:nvSpPr>
          <p:spPr>
            <a:xfrm rot="10800000">
              <a:off x="2130803" y="5847127"/>
              <a:ext cx="167779" cy="27683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CA06444-B7F0-1383-364C-82454E9F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72911-FB04-4979-7C53-C16815E9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87546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Per-decision importance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importance weight only needs to be counted till the current action</a:t>
            </a:r>
          </a:p>
          <a:p>
            <a:pPr lvl="1"/>
            <a:endParaRPr lang="en-US" sz="2800" dirty="0"/>
          </a:p>
          <a:p>
            <a:endParaRPr lang="en-US" sz="3200" dirty="0"/>
          </a:p>
          <a:p>
            <a:pPr lvl="1"/>
            <a:r>
              <a:rPr lang="en-US" dirty="0"/>
              <a:t>Apply it to reweigh return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564" y="2643278"/>
            <a:ext cx="4766406" cy="40565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168060" y="3077235"/>
            <a:ext cx="3317846" cy="688276"/>
            <a:chOff x="5168060" y="3077235"/>
            <a:chExt cx="3317846" cy="688276"/>
          </a:xfrm>
        </p:grpSpPr>
        <p:sp>
          <p:nvSpPr>
            <p:cNvPr id="15" name="TextBox 14"/>
            <p:cNvSpPr txBox="1"/>
            <p:nvPr/>
          </p:nvSpPr>
          <p:spPr>
            <a:xfrm>
              <a:off x="5168060" y="3119180"/>
              <a:ext cx="33178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The subsequent actions do not affect the reward of this step!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6044710" y="3077235"/>
              <a:ext cx="1090569" cy="419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018" y="4194712"/>
            <a:ext cx="9290452" cy="475326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618139" y="4668474"/>
            <a:ext cx="4215468" cy="411276"/>
            <a:chOff x="4618139" y="4668474"/>
            <a:chExt cx="4215468" cy="411276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002323" y="4668474"/>
              <a:ext cx="82296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618139" y="4710418"/>
              <a:ext cx="42154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 much shorter series to compute product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560157" y="3867955"/>
            <a:ext cx="1823284" cy="807076"/>
            <a:chOff x="5177307" y="4202806"/>
            <a:chExt cx="1823284" cy="807076"/>
          </a:xfrm>
        </p:grpSpPr>
        <p:sp>
          <p:nvSpPr>
            <p:cNvPr id="17" name="Rectangle 16"/>
            <p:cNvSpPr/>
            <p:nvPr/>
          </p:nvSpPr>
          <p:spPr>
            <a:xfrm>
              <a:off x="5177307" y="4559121"/>
              <a:ext cx="1823284" cy="4507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93888" y="4202806"/>
              <a:ext cx="16442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strike a balance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07E189-A5CD-3C8B-7984-FE9B4625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8C4BD-8DAE-A5B9-0DEE-60DA6F996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8009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the famous Monte Carlo Casino locates!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026" name="Picture 2" descr="Monaco Monte Carlo 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245" y="2718619"/>
            <a:ext cx="5731606" cy="328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e/e0/Casino_de_Monte-Carlo_%2849582351802%29.jpg/2560px-Casino_de_Monte-Carlo_%2849582351802%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232" y="2536756"/>
            <a:ext cx="5407743" cy="35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FE9BF-B363-940D-394D-F8AD06C4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6EAF6-A4E4-0C07-711F-0730D47A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13512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model-free RL solution</a:t>
            </a:r>
          </a:p>
          <a:p>
            <a:pPr lvl="1"/>
            <a:r>
              <a:rPr lang="en-US" dirty="0"/>
              <a:t>Learns from experiences</a:t>
            </a:r>
          </a:p>
          <a:p>
            <a:r>
              <a:rPr lang="en-US" dirty="0"/>
              <a:t>Monte Carlo control is based on generalized policy iteration in an episode-by-episode basis</a:t>
            </a:r>
          </a:p>
          <a:p>
            <a:r>
              <a:rPr lang="en-US" dirty="0"/>
              <a:t>On-policy Monte Carlo methods </a:t>
            </a:r>
          </a:p>
          <a:p>
            <a:pPr lvl="1"/>
            <a:r>
              <a:rPr lang="en-US" dirty="0"/>
              <a:t>Exploration matters</a:t>
            </a:r>
          </a:p>
          <a:p>
            <a:r>
              <a:rPr lang="en-US" dirty="0"/>
              <a:t>Off-policy Monte Carlo methods </a:t>
            </a:r>
          </a:p>
          <a:p>
            <a:pPr lvl="1"/>
            <a:r>
              <a:rPr lang="en-US" dirty="0"/>
              <a:t>Variance control matters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5F04D6-212B-4B7C-C13B-7E3E13C01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FF45C5-0266-DB84-C2C6-15008437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798187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readings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Chapter 5, Monte Carlo Methods</a:t>
            </a:r>
          </a:p>
          <a:p>
            <a:r>
              <a:rPr lang="en-US" dirty="0"/>
              <a:t>Bishop, “Pattern Recognition and Machine Learning”, 2nd edition, Chapter 11, Sampling Methods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3A254B-A07F-CC55-7176-1C96B56C6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DEC81-7853-0D5F-3B1E-1EA415958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594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of methods that rely on repeated random sampling to obtain numerical results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939" y="2777005"/>
            <a:ext cx="3187495" cy="3187495"/>
          </a:xfrm>
          <a:prstGeom prst="rect">
            <a:avLst/>
          </a:prstGeom>
        </p:spPr>
      </p:pic>
      <p:pic>
        <p:nvPicPr>
          <p:cNvPr id="1026" name="Picture 2" descr="https://upload.wikimedia.org/wikipedia/commons/4/43/Buffon_needle_experiment_compress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228" y="2776756"/>
            <a:ext cx="4275183" cy="320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3FF204B-F972-2AFC-BFE3-FF2ADA15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80612-9994-64A6-81DE-24F4462F0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32150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of methods that rely on repeated random sampling to obtain numerical results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Define the input space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/>
              <a:t>Independently</a:t>
            </a:r>
            <a:r>
              <a:rPr lang="en-US" dirty="0"/>
              <a:t> sample from the desired distribution over the input space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u="sng" dirty="0"/>
              <a:t>Aggregate</a:t>
            </a:r>
            <a:r>
              <a:rPr lang="en-US" dirty="0"/>
              <a:t> the samples for evaluation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52F9EF-BB39-16AF-CCE3-6F1624440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326" y="3896180"/>
            <a:ext cx="2429348" cy="242934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32780F1-5DF1-44A2-85D3-B50DC644B3E5}"/>
              </a:ext>
            </a:extLst>
          </p:cNvPr>
          <p:cNvGrpSpPr/>
          <p:nvPr/>
        </p:nvGrpSpPr>
        <p:grpSpPr>
          <a:xfrm>
            <a:off x="8373438" y="3429000"/>
            <a:ext cx="2682411" cy="831233"/>
            <a:chOff x="8373438" y="3429000"/>
            <a:chExt cx="2682411" cy="83123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43D0C7-0822-2C67-E584-FEA926A98CD7}"/>
                </a:ext>
              </a:extLst>
            </p:cNvPr>
            <p:cNvSpPr txBox="1"/>
            <p:nvPr/>
          </p:nvSpPr>
          <p:spPr>
            <a:xfrm>
              <a:off x="8908550" y="3890901"/>
              <a:ext cx="21472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key step!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5CA481D-01C2-A9F6-0A09-C217A981964F}"/>
                </a:ext>
              </a:extLst>
            </p:cNvPr>
            <p:cNvCxnSpPr/>
            <p:nvPr/>
          </p:nvCxnSpPr>
          <p:spPr>
            <a:xfrm flipH="1" flipV="1">
              <a:off x="8373438" y="3429000"/>
              <a:ext cx="534256" cy="46718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23080E-A1A7-2ABF-AEA7-856489268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90F96-02CE-CBA2-8788-316DDA69D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25132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evaluation (</a:t>
            </a:r>
            <a:r>
              <a:rPr lang="en-US" dirty="0" err="1"/>
              <a:t>a.k.a</a:t>
            </a:r>
            <a:r>
              <a:rPr lang="en-US" dirty="0"/>
              <a:t> prediction)</a:t>
            </a:r>
          </a:p>
          <a:p>
            <a:pPr lvl="1"/>
            <a:r>
              <a:rPr lang="en-US" dirty="0"/>
              <a:t>In dynamic programming (therefore, model-based)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970" y="2888635"/>
            <a:ext cx="5686163" cy="78717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884828" y="3381576"/>
            <a:ext cx="4893564" cy="1036256"/>
            <a:chOff x="4911754" y="4408415"/>
            <a:chExt cx="4893564" cy="1036256"/>
          </a:xfrm>
        </p:grpSpPr>
        <p:sp>
          <p:nvSpPr>
            <p:cNvPr id="9" name="TextBox 8"/>
            <p:cNvSpPr txBox="1"/>
            <p:nvPr/>
          </p:nvSpPr>
          <p:spPr>
            <a:xfrm>
              <a:off x="5079534" y="5075339"/>
              <a:ext cx="47257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All given; but what if the model is not provided?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 flipV="1">
              <a:off x="4911754" y="4467138"/>
              <a:ext cx="406866" cy="56206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5536734" y="4450359"/>
              <a:ext cx="482367" cy="570452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5809376" y="4408415"/>
              <a:ext cx="1434518" cy="62917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497" y="4069159"/>
            <a:ext cx="3789893" cy="321392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B562993-26AD-E883-B53B-862E3CE5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2833F-CEC6-DACF-A2BE-1F68FA1E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29341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Policy evaluation (</a:t>
            </a:r>
            <a:r>
              <a:rPr lang="en-US" dirty="0" err="1"/>
              <a:t>a.k.a</a:t>
            </a:r>
            <a:r>
              <a:rPr lang="en-US" dirty="0"/>
              <a:t> prediction)</a:t>
            </a:r>
          </a:p>
          <a:p>
            <a:pPr lvl="1"/>
            <a:r>
              <a:rPr lang="en-US" dirty="0"/>
              <a:t>Assume the environment is accessible</a:t>
            </a:r>
          </a:p>
          <a:p>
            <a:pPr lvl="2"/>
            <a:r>
              <a:rPr lang="en-US" dirty="0"/>
              <a:t>Interact with the environment to get experiences </a:t>
            </a:r>
          </a:p>
          <a:p>
            <a:pPr lvl="2"/>
            <a:r>
              <a:rPr lang="en-US" dirty="0"/>
              <a:t>Use the experiences to estimate the values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374" y="4152286"/>
            <a:ext cx="1197846" cy="32139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6685004" y="2990176"/>
            <a:ext cx="2690054" cy="369332"/>
            <a:chOff x="9167649" y="4975122"/>
            <a:chExt cx="2690054" cy="369332"/>
          </a:xfrm>
        </p:grpSpPr>
        <p:sp>
          <p:nvSpPr>
            <p:cNvPr id="15" name="TextBox 14"/>
            <p:cNvSpPr txBox="1"/>
            <p:nvPr/>
          </p:nvSpPr>
          <p:spPr>
            <a:xfrm>
              <a:off x="9979741" y="4975122"/>
              <a:ext cx="187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70C0"/>
                  </a:solidFill>
                </a:rPr>
                <a:t>Evaluation</a:t>
              </a:r>
            </a:p>
          </p:txBody>
        </p:sp>
        <p:cxnSp>
          <p:nvCxnSpPr>
            <p:cNvPr id="17" name="Straight Arrow Connector 16"/>
            <p:cNvCxnSpPr>
              <a:cxnSpLocks/>
            </p:cNvCxnSpPr>
            <p:nvPr/>
          </p:nvCxnSpPr>
          <p:spPr>
            <a:xfrm flipH="1">
              <a:off x="9167649" y="5154495"/>
              <a:ext cx="774755" cy="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7231626" y="2379406"/>
            <a:ext cx="2477729" cy="447368"/>
            <a:chOff x="7344697" y="4709651"/>
            <a:chExt cx="2477729" cy="447368"/>
          </a:xfrm>
        </p:grpSpPr>
        <p:sp>
          <p:nvSpPr>
            <p:cNvPr id="14" name="TextBox 13"/>
            <p:cNvSpPr txBox="1"/>
            <p:nvPr/>
          </p:nvSpPr>
          <p:spPr>
            <a:xfrm>
              <a:off x="7944464" y="4709651"/>
              <a:ext cx="18779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Sampling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7344697" y="4925961"/>
              <a:ext cx="614516" cy="23105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11393" y="4109884"/>
            <a:ext cx="2512142" cy="646331"/>
            <a:chOff x="245806" y="3824748"/>
            <a:chExt cx="2512142" cy="64633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45806" y="3824748"/>
                  <a:ext cx="235974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rgbClr val="FF0000"/>
                      </a:solidFill>
                    </a:rPr>
                    <a:t>With respect to the given policy </a:t>
                  </a:r>
                  <a14:m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r>
                    <a:rPr lang="en-US" dirty="0">
                      <a:solidFill>
                        <a:srgbClr val="FF0000"/>
                      </a:solidFill>
                    </a:rPr>
                    <a:t>!</a:t>
                  </a: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806" y="3824748"/>
                  <a:ext cx="2359742" cy="646331"/>
                </a:xfrm>
                <a:prstGeom prst="rect">
                  <a:avLst/>
                </a:prstGeom>
                <a:blipFill>
                  <a:blip r:embed="rId3"/>
                  <a:stretch>
                    <a:fillRect l="-2326" t="-4717" b="-141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/>
            <p:cNvCxnSpPr/>
            <p:nvPr/>
          </p:nvCxnSpPr>
          <p:spPr>
            <a:xfrm flipV="1">
              <a:off x="2286000" y="3942735"/>
              <a:ext cx="471948" cy="18189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17057" y="3817376"/>
                <a:ext cx="720036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7057" y="3817376"/>
                <a:ext cx="7200369" cy="369332"/>
              </a:xfrm>
              <a:prstGeom prst="rect">
                <a:avLst/>
              </a:prstGeom>
              <a:blipFill>
                <a:blip r:embed="rId4"/>
                <a:stretch>
                  <a:fillRect l="-169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448232" y="4800602"/>
                <a:ext cx="8312532" cy="1038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+2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232" y="4800602"/>
                <a:ext cx="8312532" cy="1038489"/>
              </a:xfrm>
              <a:prstGeom prst="rect">
                <a:avLst/>
              </a:prstGeom>
              <a:blipFill>
                <a:blip r:embed="rId5"/>
                <a:stretch>
                  <a:fillRect t="-117073" b="-17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Down Arrow 25"/>
          <p:cNvSpPr/>
          <p:nvPr/>
        </p:nvSpPr>
        <p:spPr>
          <a:xfrm>
            <a:off x="3704432" y="4411978"/>
            <a:ext cx="452284" cy="3687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217829" y="4319066"/>
                <a:ext cx="6768095" cy="49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,……,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}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p>
                      </m:sSub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829" y="4319066"/>
                <a:ext cx="6768095" cy="490904"/>
              </a:xfrm>
              <a:prstGeom prst="rect">
                <a:avLst/>
              </a:prstGeom>
              <a:blipFill>
                <a:blip r:embed="rId6"/>
                <a:stretch>
                  <a:fillRect l="-938" r="-15947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0ECA9-F78D-AE42-CAAE-C7C3E042C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98774-6ECE-6EC2-0FEC-E0920D444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16583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7" grpId="0"/>
      <p:bldP spid="26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prediction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58" y="1727235"/>
            <a:ext cx="10144199" cy="4524408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2934929" y="4286865"/>
            <a:ext cx="23597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21446" y="2541639"/>
            <a:ext cx="2492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Only for episodic tasks!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10024" y="5247358"/>
            <a:ext cx="3084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Update only happens after each episode, </a:t>
            </a:r>
            <a:r>
              <a:rPr lang="en-US" i="1" u="sng" dirty="0">
                <a:solidFill>
                  <a:srgbClr val="FF0000"/>
                </a:solidFill>
              </a:rPr>
              <a:t>not</a:t>
            </a:r>
            <a:r>
              <a:rPr lang="en-US" i="1" dirty="0">
                <a:solidFill>
                  <a:srgbClr val="FF0000"/>
                </a:solidFill>
              </a:rPr>
              <a:t> each action!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97509" y="5112774"/>
            <a:ext cx="840659" cy="3441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347020" y="1317524"/>
            <a:ext cx="4114800" cy="801328"/>
            <a:chOff x="1347020" y="1317524"/>
            <a:chExt cx="4114800" cy="801328"/>
          </a:xfrm>
        </p:grpSpPr>
        <p:sp>
          <p:nvSpPr>
            <p:cNvPr id="13" name="Rectangle 12"/>
            <p:cNvSpPr/>
            <p:nvPr/>
          </p:nvSpPr>
          <p:spPr>
            <a:xfrm>
              <a:off x="1430593" y="1774723"/>
              <a:ext cx="1283110" cy="34412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47020" y="1317524"/>
              <a:ext cx="411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To ensure the collected samples are </a:t>
              </a:r>
              <a:r>
                <a:rPr lang="en-US" dirty="0" err="1">
                  <a:solidFill>
                    <a:srgbClr val="FF0000"/>
                  </a:solidFill>
                </a:rPr>
                <a:t>i.i.d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1427965" y="3646113"/>
            <a:ext cx="1451037" cy="3441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49790" y="3648546"/>
            <a:ext cx="1937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894D02F-83CD-4B83-9E73-B485935B88F9}"/>
              </a:ext>
            </a:extLst>
          </p:cNvPr>
          <p:cNvGrpSpPr/>
          <p:nvPr/>
        </p:nvGrpSpPr>
        <p:grpSpPr>
          <a:xfrm>
            <a:off x="4559709" y="4280645"/>
            <a:ext cx="4050891" cy="611701"/>
            <a:chOff x="4559709" y="4280645"/>
            <a:chExt cx="4050891" cy="61170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E1A29F-DAD0-CAA4-11E3-A4FF46F49BA3}"/>
                </a:ext>
              </a:extLst>
            </p:cNvPr>
            <p:cNvSpPr txBox="1"/>
            <p:nvPr/>
          </p:nvSpPr>
          <p:spPr>
            <a:xfrm>
              <a:off x="4559709" y="4280645"/>
              <a:ext cx="40508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Move backwards to collect statistics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14E7CFD-C0ED-DCCD-2136-A3491176F7B8}"/>
                </a:ext>
              </a:extLst>
            </p:cNvPr>
            <p:cNvCxnSpPr/>
            <p:nvPr/>
          </p:nvCxnSpPr>
          <p:spPr>
            <a:xfrm>
              <a:off x="5109718" y="4892346"/>
              <a:ext cx="235974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3F9ED9A-05C9-CA10-CDF6-05CFBF3EF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00284-E7CC-F8D7-1679-2DAFB912C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57043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6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Monte Carlo prediction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Good properties</a:t>
                </a:r>
              </a:p>
              <a:p>
                <a:pPr lvl="1"/>
                <a:r>
                  <a:rPr lang="en-US" dirty="0"/>
                  <a:t>Unbiased estimate of value function</a:t>
                </a:r>
              </a:p>
              <a:p>
                <a:pPr lvl="1"/>
                <a:r>
                  <a:rPr lang="en-US" dirty="0"/>
                  <a:t>The estimate’s standard deviation converges with a rate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Estimating value in a single state is independent from the total number of states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103725" y="657239"/>
            <a:ext cx="3721309" cy="1364724"/>
            <a:chOff x="8064292" y="1349273"/>
            <a:chExt cx="3721309" cy="1364724"/>
          </a:xfrm>
        </p:grpSpPr>
        <p:pic>
          <p:nvPicPr>
            <p:cNvPr id="8" name="Picture 4" descr="Free Idea Cliparts, Download Free Clip Art, Free Clip Art on ..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4292" y="1440070"/>
              <a:ext cx="428487" cy="428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8490651" y="1349273"/>
              <a:ext cx="26584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err="1"/>
                <a:t>Chernoff-Hoeffding</a:t>
              </a:r>
              <a:r>
                <a:rPr lang="en-US" dirty="0"/>
                <a:t> bound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65323" y="1701592"/>
              <a:ext cx="3220278" cy="29072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78115" y="2020989"/>
              <a:ext cx="2133564" cy="32022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85356" y="2375727"/>
              <a:ext cx="2398643" cy="338270"/>
            </a:xfrm>
            <a:prstGeom prst="rect">
              <a:avLst/>
            </a:prstGeom>
          </p:spPr>
        </p:pic>
      </p:grp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D065FD1-EEAE-089E-E1C5-AFEB71E55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17CF4-AD07-4D3A-8C56-3618B79FB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02955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1295</Words>
  <Application>Microsoft Macintosh PowerPoint</Application>
  <PresentationFormat>Widescreen</PresentationFormat>
  <Paragraphs>307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Office Theme</vt:lpstr>
      <vt:lpstr>Monte Carlo Methods</vt:lpstr>
      <vt:lpstr>Outline</vt:lpstr>
      <vt:lpstr>Monte Carlo methods</vt:lpstr>
      <vt:lpstr>Monte Carlo methods</vt:lpstr>
      <vt:lpstr>Monte Carlo methods</vt:lpstr>
      <vt:lpstr>Monte Carlo prediction</vt:lpstr>
      <vt:lpstr>Monte Carlo prediction</vt:lpstr>
      <vt:lpstr>Monte Carlo prediction</vt:lpstr>
      <vt:lpstr>Monte Carlo prediction</vt:lpstr>
      <vt:lpstr>Comparisons</vt:lpstr>
      <vt:lpstr>Action value function for control</vt:lpstr>
      <vt:lpstr>State-action value function</vt:lpstr>
      <vt:lpstr>On-Policy MC control</vt:lpstr>
      <vt:lpstr>On-Policy MC control</vt:lpstr>
      <vt:lpstr>Recap: Monte Carlo prediction</vt:lpstr>
      <vt:lpstr>Recap: on-policy MC control</vt:lpstr>
      <vt:lpstr>Off-Policy MC control</vt:lpstr>
      <vt:lpstr>Uniform notion for sampling</vt:lpstr>
      <vt:lpstr>Sampling is not easy</vt:lpstr>
      <vt:lpstr>Importance sampling</vt:lpstr>
      <vt:lpstr>Importance sampling</vt:lpstr>
      <vt:lpstr>Importance sampling</vt:lpstr>
      <vt:lpstr>Off-Policy MC evaluation</vt:lpstr>
      <vt:lpstr>Off-Policy MC evaluation</vt:lpstr>
      <vt:lpstr>Off-Policy MC control</vt:lpstr>
      <vt:lpstr>Discounting-aware importance sampling</vt:lpstr>
      <vt:lpstr>Discounting-aware importance sampling</vt:lpstr>
      <vt:lpstr>Per-decision importance sampling</vt:lpstr>
      <vt:lpstr>Per-decision importance sampling</vt:lpstr>
      <vt:lpstr>Takeaways</vt:lpstr>
      <vt:lpstr>Suggested readings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56</cp:revision>
  <dcterms:created xsi:type="dcterms:W3CDTF">2020-08-23T01:06:06Z</dcterms:created>
  <dcterms:modified xsi:type="dcterms:W3CDTF">2025-11-14T06:08:49Z</dcterms:modified>
</cp:coreProperties>
</file>